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55"/>
  </p:notesMasterIdLst>
  <p:sldIdLst>
    <p:sldId id="726" r:id="rId5"/>
    <p:sldId id="638" r:id="rId6"/>
    <p:sldId id="647" r:id="rId7"/>
    <p:sldId id="857" r:id="rId8"/>
    <p:sldId id="858" r:id="rId9"/>
    <p:sldId id="865" r:id="rId10"/>
    <p:sldId id="859" r:id="rId11"/>
    <p:sldId id="881" r:id="rId12"/>
    <p:sldId id="882" r:id="rId13"/>
    <p:sldId id="883" r:id="rId14"/>
    <p:sldId id="884" r:id="rId15"/>
    <p:sldId id="885" r:id="rId16"/>
    <p:sldId id="886" r:id="rId17"/>
    <p:sldId id="887" r:id="rId18"/>
    <p:sldId id="888" r:id="rId19"/>
    <p:sldId id="889" r:id="rId20"/>
    <p:sldId id="890" r:id="rId21"/>
    <p:sldId id="891" r:id="rId22"/>
    <p:sldId id="892" r:id="rId23"/>
    <p:sldId id="893" r:id="rId24"/>
    <p:sldId id="894" r:id="rId25"/>
    <p:sldId id="895" r:id="rId26"/>
    <p:sldId id="896" r:id="rId27"/>
    <p:sldId id="897" r:id="rId28"/>
    <p:sldId id="898" r:id="rId29"/>
    <p:sldId id="864" r:id="rId30"/>
    <p:sldId id="899" r:id="rId31"/>
    <p:sldId id="900" r:id="rId32"/>
    <p:sldId id="901" r:id="rId33"/>
    <p:sldId id="902" r:id="rId34"/>
    <p:sldId id="903" r:id="rId35"/>
    <p:sldId id="904" r:id="rId36"/>
    <p:sldId id="905" r:id="rId37"/>
    <p:sldId id="906" r:id="rId38"/>
    <p:sldId id="907" r:id="rId39"/>
    <p:sldId id="908" r:id="rId40"/>
    <p:sldId id="909" r:id="rId41"/>
    <p:sldId id="910" r:id="rId42"/>
    <p:sldId id="869" r:id="rId43"/>
    <p:sldId id="870" r:id="rId44"/>
    <p:sldId id="871" r:id="rId45"/>
    <p:sldId id="872" r:id="rId46"/>
    <p:sldId id="873" r:id="rId47"/>
    <p:sldId id="874" r:id="rId48"/>
    <p:sldId id="875" r:id="rId49"/>
    <p:sldId id="876" r:id="rId50"/>
    <p:sldId id="877" r:id="rId51"/>
    <p:sldId id="878" r:id="rId52"/>
    <p:sldId id="879" r:id="rId53"/>
    <p:sldId id="880" r:id="rId54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996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951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172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930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982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118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34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985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60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551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468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359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89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28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796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65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153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08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119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11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875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709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65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345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134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8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002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849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943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00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57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2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2" y="222961"/>
            <a:ext cx="7282542" cy="41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2" y="111767"/>
            <a:ext cx="7793960" cy="43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" y="179616"/>
            <a:ext cx="8514128" cy="4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2" y="89260"/>
            <a:ext cx="7511142" cy="440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" y="277587"/>
            <a:ext cx="8317024" cy="42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1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9" y="149773"/>
            <a:ext cx="8025100" cy="41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7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5" y="212200"/>
            <a:ext cx="8000998" cy="42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6" y="261258"/>
            <a:ext cx="8332790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4" y="114300"/>
            <a:ext cx="7739756" cy="44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3" y="109947"/>
            <a:ext cx="8049422" cy="4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Module 9: Overview of Application Services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244123"/>
            <a:ext cx="8588828" cy="43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8" y="89808"/>
            <a:ext cx="8313664" cy="45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8" y="236273"/>
            <a:ext cx="8294914" cy="42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6" y="119181"/>
            <a:ext cx="7684516" cy="43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3" y="189186"/>
            <a:ext cx="8524172" cy="44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205565"/>
            <a:ext cx="8218648" cy="42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AWS application services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Amazon Simple Notification Service (SNS)</a:t>
            </a:r>
          </a:p>
          <a:p>
            <a:pPr lvl="1"/>
            <a:r>
              <a:rPr lang="en-US" dirty="0" smtClean="0"/>
              <a:t>Amazon Simple Workflow Service (SWF)</a:t>
            </a:r>
          </a:p>
          <a:p>
            <a:pPr lvl="1"/>
            <a:r>
              <a:rPr lang="en-US" dirty="0" smtClean="0"/>
              <a:t>Amazon Simple Email Service (SES) – beta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- beta</a:t>
            </a:r>
          </a:p>
        </p:txBody>
      </p:sp>
    </p:spTree>
    <p:extLst>
      <p:ext uri="{BB962C8B-B14F-4D97-AF65-F5344CB8AC3E}">
        <p14:creationId xmlns:p14="http://schemas.microsoft.com/office/powerpoint/2010/main" val="16157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119576"/>
            <a:ext cx="8574190" cy="42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3" y="283779"/>
            <a:ext cx="8433438" cy="41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0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9" y="236483"/>
            <a:ext cx="7806618" cy="43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/>
              <a:t>AWS application services</a:t>
            </a:r>
          </a:p>
          <a:p>
            <a:r>
              <a:rPr lang="en-US" dirty="0" smtClean="0"/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/>
              <a:t>Amazon Simple Notification Service (SNS)</a:t>
            </a:r>
          </a:p>
          <a:p>
            <a:pPr lvl="1"/>
            <a:r>
              <a:rPr lang="en-US" dirty="0" smtClean="0"/>
              <a:t>Amazon Simple Workflow Service (SWF)</a:t>
            </a:r>
          </a:p>
          <a:p>
            <a:pPr lvl="1"/>
            <a:r>
              <a:rPr lang="en-US" dirty="0" smtClean="0"/>
              <a:t>Amazon Simple Email Service (SES) 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51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1" y="73480"/>
            <a:ext cx="8090464" cy="45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6" y="307427"/>
            <a:ext cx="7915616" cy="40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9" y="189588"/>
            <a:ext cx="7781410" cy="43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6" y="189670"/>
            <a:ext cx="8499864" cy="42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3" y="138793"/>
            <a:ext cx="8028988" cy="44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93" y="190210"/>
            <a:ext cx="8385566" cy="44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1" y="130753"/>
            <a:ext cx="7784224" cy="43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6" y="302078"/>
            <a:ext cx="8214256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50" y="173421"/>
            <a:ext cx="7616484" cy="41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AWS application services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Notification Service (SNS)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Amazon Simple Workflow Service (SWF)</a:t>
            </a:r>
          </a:p>
          <a:p>
            <a:pPr lvl="1"/>
            <a:r>
              <a:rPr lang="en-US" dirty="0" smtClean="0"/>
              <a:t>Amazon Simple Email Service (SES) – beta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- beta</a:t>
            </a:r>
          </a:p>
        </p:txBody>
      </p:sp>
    </p:spTree>
    <p:extLst>
      <p:ext uri="{BB962C8B-B14F-4D97-AF65-F5344CB8AC3E}">
        <p14:creationId xmlns:p14="http://schemas.microsoft.com/office/powerpoint/2010/main" val="6433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AWS application services</a:t>
            </a:r>
          </a:p>
          <a:p>
            <a:r>
              <a:rPr lang="en-US" dirty="0" smtClean="0"/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/>
              <a:t>Amazon Simple Notification Service (SNS)</a:t>
            </a:r>
          </a:p>
          <a:p>
            <a:pPr lvl="1"/>
            <a:r>
              <a:rPr lang="en-US" dirty="0" smtClean="0"/>
              <a:t>Amazon Simple Workflow Service (SWF)</a:t>
            </a:r>
          </a:p>
          <a:p>
            <a:pPr lvl="1"/>
            <a:r>
              <a:rPr lang="en-US" dirty="0" smtClean="0"/>
              <a:t>Amazon Simple Email Service (SES) </a:t>
            </a:r>
            <a:endParaRPr lang="en-US" dirty="0" smtClean="0"/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80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Simple Workflow Service (SWF)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Manage workflows, including state, decisions, executions, tasks and logging</a:t>
            </a:r>
          </a:p>
          <a:p>
            <a:r>
              <a:rPr lang="en-US" dirty="0" smtClean="0"/>
              <a:t>Coordinate processing steps across distributed systems</a:t>
            </a:r>
          </a:p>
          <a:p>
            <a:r>
              <a:rPr lang="en-US" dirty="0" smtClean="0"/>
              <a:t>Ensure tasks are executed reliably, in order, and without duplication</a:t>
            </a:r>
          </a:p>
          <a:p>
            <a:r>
              <a:rPr lang="en-US" dirty="0" smtClean="0"/>
              <a:t>HTTP API: executed from code written in any language</a:t>
            </a:r>
          </a:p>
          <a:p>
            <a:r>
              <a:rPr lang="en-US" dirty="0" smtClean="0"/>
              <a:t>Use from any app that supports HTTP, from EC2 to mobile device in a warehouse</a:t>
            </a:r>
          </a:p>
        </p:txBody>
      </p:sp>
    </p:spTree>
    <p:extLst>
      <p:ext uri="{BB962C8B-B14F-4D97-AF65-F5344CB8AC3E}">
        <p14:creationId xmlns:p14="http://schemas.microsoft.com/office/powerpoint/2010/main" val="10875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SWF: Decider and Activity Worker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Decider</a:t>
            </a:r>
          </a:p>
          <a:p>
            <a:pPr lvl="1"/>
            <a:r>
              <a:rPr lang="en-US" dirty="0" smtClean="0"/>
              <a:t>Decision logic (i.e., flow control)</a:t>
            </a:r>
          </a:p>
          <a:p>
            <a:pPr lvl="1"/>
            <a:r>
              <a:rPr lang="en-US" dirty="0" smtClean="0"/>
              <a:t>Decoupled from application logic</a:t>
            </a:r>
          </a:p>
          <a:p>
            <a:pPr lvl="1"/>
            <a:r>
              <a:rPr lang="en-US" dirty="0" smtClean="0"/>
              <a:t>Makes decision based on events assigned by SWF</a:t>
            </a:r>
          </a:p>
          <a:p>
            <a:r>
              <a:rPr lang="en-US" dirty="0" smtClean="0"/>
              <a:t>Activity Worker</a:t>
            </a:r>
          </a:p>
          <a:p>
            <a:pPr lvl="1"/>
            <a:r>
              <a:rPr lang="en-US" dirty="0" smtClean="0"/>
              <a:t>Does work assigned by SWF</a:t>
            </a:r>
          </a:p>
          <a:p>
            <a:pPr lvl="1"/>
            <a:r>
              <a:rPr lang="en-US" dirty="0" smtClean="0"/>
              <a:t>Work scheduled by Decider</a:t>
            </a:r>
          </a:p>
          <a:p>
            <a:pPr lvl="1"/>
            <a:r>
              <a:rPr lang="en-US" dirty="0" smtClean="0"/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32692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Watermarking application example with SWF (1 of 4)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65" y="741220"/>
            <a:ext cx="8000557" cy="373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Watermarking application example with SWF (2 of 4)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9" y="692727"/>
            <a:ext cx="8120027" cy="368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Watermarking application example with SWF (3 of 4)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0" y="637309"/>
            <a:ext cx="8264440" cy="374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9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Watermarking application example with SWF (4 of 4)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0" y="889163"/>
            <a:ext cx="8204200" cy="343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7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AWS application services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Notification Service (SNS)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Workflow Service (SWF)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Amazon Simple Email Service (SES) </a:t>
            </a:r>
            <a:endParaRPr lang="en-US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24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Simple Email Service (SES)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Bulk and transactional email-sending service</a:t>
            </a:r>
          </a:p>
          <a:p>
            <a:r>
              <a:rPr lang="en-US" dirty="0" smtClean="0"/>
              <a:t>Eliminates the hassle of email server management, network configuration,  and meeting rigorous Internet Service Provider (ISP) standards</a:t>
            </a:r>
          </a:p>
          <a:p>
            <a:r>
              <a:rPr lang="en-US" dirty="0" smtClean="0"/>
              <a:t>Provides a built-in feedback loop, which includes notifications of bounce backs, failed and successful delivery attempts, and spam complaints</a:t>
            </a:r>
          </a:p>
        </p:txBody>
      </p:sp>
    </p:spTree>
    <p:extLst>
      <p:ext uri="{BB962C8B-B14F-4D97-AF65-F5344CB8AC3E}">
        <p14:creationId xmlns:p14="http://schemas.microsoft.com/office/powerpoint/2010/main" val="13772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AWS application services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Roles of application services in AWS architecture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Q</a:t>
            </a:r>
            <a:r>
              <a:rPr lang="en-US" dirty="0" smtClean="0"/>
              <a:t>ueue Service (SQS)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Notification Service (SNS)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Workflow Service (SWF)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Email Service (SES)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Amazon </a:t>
            </a:r>
            <a:r>
              <a:rPr lang="en-US" dirty="0" err="1" smtClean="0">
                <a:solidFill>
                  <a:srgbClr val="FFC000"/>
                </a:solidFill>
              </a:rPr>
              <a:t>CloudSearch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61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Fully-managed search service</a:t>
            </a:r>
          </a:p>
          <a:p>
            <a:r>
              <a:rPr lang="en-US" dirty="0" smtClean="0"/>
              <a:t>Integrate fast and highly scalable search functionality into applications</a:t>
            </a:r>
          </a:p>
          <a:p>
            <a:r>
              <a:rPr lang="en-US" dirty="0" smtClean="0"/>
              <a:t>Scales automatically: with increases in searchable data or as query rate changes</a:t>
            </a:r>
          </a:p>
          <a:p>
            <a:r>
              <a:rPr lang="en-US" dirty="0" smtClean="0"/>
              <a:t>You can assign weights to selected fields for customized relevance ranking</a:t>
            </a:r>
          </a:p>
          <a:p>
            <a:r>
              <a:rPr lang="en-US" dirty="0" smtClean="0"/>
              <a:t>AWS manages hardware provisioning, data partitioning, and software patches</a:t>
            </a:r>
          </a:p>
          <a:p>
            <a:r>
              <a:rPr lang="en-US" dirty="0" smtClean="0"/>
              <a:t>Supports 33 languages and popular search features such as highlighting, autocomplete, and geospatial search</a:t>
            </a:r>
          </a:p>
        </p:txBody>
      </p:sp>
    </p:spTree>
    <p:extLst>
      <p:ext uri="{BB962C8B-B14F-4D97-AF65-F5344CB8AC3E}">
        <p14:creationId xmlns:p14="http://schemas.microsoft.com/office/powerpoint/2010/main" val="4167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Application Services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36" y="753340"/>
            <a:ext cx="554217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review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the five main AWS application services</a:t>
            </a:r>
          </a:p>
          <a:p>
            <a:r>
              <a:rPr lang="en-US" dirty="0" smtClean="0"/>
              <a:t>What role does SQS play in designing loosely-coupled systems?</a:t>
            </a:r>
          </a:p>
          <a:p>
            <a:r>
              <a:rPr lang="en-US" dirty="0" smtClean="0"/>
              <a:t>What subscriber types does SNS support?</a:t>
            </a:r>
          </a:p>
          <a:p>
            <a:r>
              <a:rPr lang="en-US" dirty="0" smtClean="0"/>
              <a:t>What are the two components </a:t>
            </a:r>
            <a:r>
              <a:rPr lang="en-US" smtClean="0"/>
              <a:t>of SWF?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736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36788" y="1009332"/>
            <a:ext cx="8205305" cy="355392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AWS application services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Roles of application services in AWS architecture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Amazon </a:t>
            </a:r>
            <a:r>
              <a:rPr lang="en-US" dirty="0">
                <a:solidFill>
                  <a:srgbClr val="FFC000"/>
                </a:solidFill>
              </a:rPr>
              <a:t>S</a:t>
            </a:r>
            <a:r>
              <a:rPr lang="en-US" dirty="0" smtClean="0">
                <a:solidFill>
                  <a:srgbClr val="FFC000"/>
                </a:solidFill>
              </a:rPr>
              <a:t>imple </a:t>
            </a:r>
            <a:r>
              <a:rPr lang="en-US" dirty="0">
                <a:solidFill>
                  <a:srgbClr val="FFC000"/>
                </a:solidFill>
              </a:rPr>
              <a:t>Q</a:t>
            </a:r>
            <a:r>
              <a:rPr lang="en-US" dirty="0" smtClean="0">
                <a:solidFill>
                  <a:srgbClr val="FFC000"/>
                </a:solidFill>
              </a:rPr>
              <a:t>ueue Service (SQS)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Amazon Simple Notification Service (SNS)</a:t>
            </a:r>
          </a:p>
          <a:p>
            <a:pPr lvl="1"/>
            <a:r>
              <a:rPr lang="en-US" dirty="0" smtClean="0"/>
              <a:t>Amazon Simple Workflow Service (SWF)</a:t>
            </a:r>
          </a:p>
          <a:p>
            <a:pPr lvl="1"/>
            <a:r>
              <a:rPr lang="en-US" dirty="0" smtClean="0"/>
              <a:t>Amazon Simple Email Service (SES) </a:t>
            </a:r>
            <a:endParaRPr lang="en-US" dirty="0" smtClean="0"/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CloudSearch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3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Simple Queue Service (SQS)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queue for storing messages as they travel between computers or processes</a:t>
            </a:r>
          </a:p>
          <a:p>
            <a:r>
              <a:rPr lang="en-US" dirty="0" smtClean="0"/>
              <a:t>Move data between distributed components of their applications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29" y="2426797"/>
            <a:ext cx="2392507" cy="200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02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7" y="370490"/>
            <a:ext cx="8111446" cy="41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1" y="491406"/>
            <a:ext cx="8004942" cy="39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5526</TotalTime>
  <Words>681</Words>
  <Application>Microsoft Office PowerPoint</Application>
  <PresentationFormat>On-screen Show (16:9)</PresentationFormat>
  <Paragraphs>146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Enteprise Summits 2014</vt:lpstr>
      <vt:lpstr>PowerPoint Presentation</vt:lpstr>
      <vt:lpstr>Module 9: Overview of Application Services</vt:lpstr>
      <vt:lpstr>Topics</vt:lpstr>
      <vt:lpstr>Topics</vt:lpstr>
      <vt:lpstr>AWS Application Services</vt:lpstr>
      <vt:lpstr>Topics</vt:lpstr>
      <vt:lpstr>Amazon Simple Queue Service (SQS)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Amazon Simple Workflow Service (SWF)</vt:lpstr>
      <vt:lpstr>Amazon SWF: Decider and Activity Worker</vt:lpstr>
      <vt:lpstr>Watermarking application example with SWF (1 of 4)</vt:lpstr>
      <vt:lpstr>Watermarking application example with SWF (2 of 4)</vt:lpstr>
      <vt:lpstr>Watermarking application example with SWF (3 of 4)</vt:lpstr>
      <vt:lpstr>Watermarking application example with SWF (4 of 4)</vt:lpstr>
      <vt:lpstr>Topics</vt:lpstr>
      <vt:lpstr>Amazon Simple Email Service (SES)</vt:lpstr>
      <vt:lpstr>Topics</vt:lpstr>
      <vt:lpstr>Amazon CloudSearch</vt:lpstr>
      <vt:lpstr>Module review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257</cp:revision>
  <dcterms:created xsi:type="dcterms:W3CDTF">2013-09-17T00:51:11Z</dcterms:created>
  <dcterms:modified xsi:type="dcterms:W3CDTF">2020-11-09T13:26:50Z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